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1" r:id="rId6"/>
    <p:sldId id="276" r:id="rId7"/>
    <p:sldId id="270" r:id="rId8"/>
    <p:sldId id="278" r:id="rId9"/>
    <p:sldId id="272" r:id="rId10"/>
    <p:sldId id="273" r:id="rId11"/>
    <p:sldId id="274" r:id="rId12"/>
    <p:sldId id="279" r:id="rId13"/>
    <p:sldId id="275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2" autoAdjust="0"/>
    <p:restoredTop sz="95046"/>
  </p:normalViewPr>
  <p:slideViewPr>
    <p:cSldViewPr snapToGrid="0">
      <p:cViewPr varScale="1">
        <p:scale>
          <a:sx n="88" d="100"/>
          <a:sy n="88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Predictive Modeling</a:t>
            </a:r>
            <a:br>
              <a:rPr lang="en-US" dirty="0" smtClean="0"/>
            </a:br>
            <a:r>
              <a:rPr lang="en-US" dirty="0" smtClean="0"/>
              <a:t>BANA6660</a:t>
            </a:r>
            <a:br>
              <a:rPr lang="en-US" dirty="0" smtClean="0"/>
            </a:br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Takeshi “Mike” Tsuyuguchi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0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39" y="1918571"/>
            <a:ext cx="9931400" cy="378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–</a:t>
            </a:r>
            <a:r>
              <a:rPr lang="en-US" dirty="0" err="1" smtClean="0"/>
              <a:t>sibsp</a:t>
            </a:r>
            <a:r>
              <a:rPr lang="en-US" dirty="0"/>
              <a:t> </a:t>
            </a:r>
            <a:r>
              <a:rPr lang="en-US" dirty="0" smtClean="0"/>
              <a:t>&amp; Parch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1886" y="2214694"/>
            <a:ext cx="5371037" cy="4235092"/>
          </a:xfrm>
        </p:spPr>
        <p:txBody>
          <a:bodyPr/>
          <a:lstStyle/>
          <a:p>
            <a:r>
              <a:rPr lang="en-US" dirty="0" smtClean="0"/>
              <a:t>Siblings &amp; Spouses , Parents &amp; Children tell us the same thing:</a:t>
            </a:r>
            <a:br>
              <a:rPr lang="en-US" dirty="0" smtClean="0"/>
            </a:br>
            <a:r>
              <a:rPr lang="en-US" dirty="0" smtClean="0"/>
              <a:t>whether or not that person was with their family or alone.</a:t>
            </a:r>
          </a:p>
          <a:p>
            <a:r>
              <a:rPr lang="en-US" dirty="0" smtClean="0"/>
              <a:t>Therefore, I combined these two numerical variables together</a:t>
            </a:r>
            <a:br>
              <a:rPr lang="en-US" dirty="0" smtClean="0"/>
            </a:br>
            <a:r>
              <a:rPr lang="en-US" dirty="0" smtClean="0"/>
              <a:t>and make a new binary variable (0=individual, 1=with Family)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2" y="3510061"/>
            <a:ext cx="6249901" cy="31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-Embarked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86" y="4259036"/>
            <a:ext cx="4145722" cy="1913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7" y="4338326"/>
            <a:ext cx="8238750" cy="21209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6" y="1921032"/>
            <a:ext cx="9267531" cy="3424237"/>
          </a:xfrm>
        </p:spPr>
      </p:pic>
    </p:spTree>
    <p:extLst>
      <p:ext uri="{BB962C8B-B14F-4D97-AF65-F5344CB8AC3E}">
        <p14:creationId xmlns:p14="http://schemas.microsoft.com/office/powerpoint/2010/main" val="24386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-Age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59" y="1951241"/>
            <a:ext cx="6920593" cy="451693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497592"/>
            <a:ext cx="5043529" cy="3424237"/>
          </a:xfrm>
        </p:spPr>
      </p:pic>
    </p:spTree>
    <p:extLst>
      <p:ext uri="{BB962C8B-B14F-4D97-AF65-F5344CB8AC3E}">
        <p14:creationId xmlns:p14="http://schemas.microsoft.com/office/powerpoint/2010/main" val="187136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rate by 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96" y="1896431"/>
            <a:ext cx="10131130" cy="4602342"/>
          </a:xfrm>
        </p:spPr>
      </p:pic>
    </p:spTree>
    <p:extLst>
      <p:ext uri="{BB962C8B-B14F-4D97-AF65-F5344CB8AC3E}">
        <p14:creationId xmlns:p14="http://schemas.microsoft.com/office/powerpoint/2010/main" val="120344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&amp; Children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53966"/>
            <a:ext cx="10363826" cy="3424107"/>
          </a:xfrm>
        </p:spPr>
        <p:txBody>
          <a:bodyPr/>
          <a:lstStyle/>
          <a:p>
            <a:r>
              <a:rPr lang="en-US" dirty="0" smtClean="0"/>
              <a:t>Combining two different variables: age and Gender to create a new variable</a:t>
            </a:r>
          </a:p>
          <a:p>
            <a:r>
              <a:rPr lang="en-US" dirty="0" smtClean="0"/>
              <a:t>Whether the person is male, female, or child.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50" y="2974842"/>
            <a:ext cx="7033673" cy="35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2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Make the dataset for x variables and y variable </a:t>
            </a:r>
          </a:p>
          <a:p>
            <a:r>
              <a:rPr lang="en-US" dirty="0" smtClean="0"/>
              <a:t>That’s needed for the training and test dataset</a:t>
            </a:r>
          </a:p>
          <a:p>
            <a:r>
              <a:rPr lang="en-US" dirty="0" smtClean="0"/>
              <a:t>Dataset for training and testing need to be identical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87" y="4457700"/>
            <a:ext cx="6908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5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K-nearest neighbors</a:t>
            </a:r>
          </a:p>
          <a:p>
            <a:r>
              <a:rPr lang="en-US" dirty="0" smtClean="0"/>
              <a:t>Support vector machines</a:t>
            </a:r>
          </a:p>
          <a:p>
            <a:r>
              <a:rPr lang="en-US" dirty="0" smtClean="0"/>
              <a:t>Gaussian 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r>
              <a:rPr lang="en-US" dirty="0" smtClean="0"/>
              <a:t>Random forest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79" y="3755295"/>
            <a:ext cx="51689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79" y="2257685"/>
            <a:ext cx="5664200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79" y="4643305"/>
            <a:ext cx="4025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0184781"/>
              </p:ext>
            </p:extLst>
          </p:nvPr>
        </p:nvGraphicFramePr>
        <p:xfrm>
          <a:off x="914400" y="2366963"/>
          <a:ext cx="10363200" cy="365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Train </a:t>
                      </a:r>
                      <a:r>
                        <a:rPr lang="en-US" sz="2800" dirty="0" err="1" smtClean="0"/>
                        <a:t>Accu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Test </a:t>
                      </a:r>
                      <a:r>
                        <a:rPr lang="en-US" sz="2800" dirty="0" err="1" smtClean="0"/>
                        <a:t>Accu</a:t>
                      </a:r>
                      <a:endParaRPr lang="en-US" sz="2800" dirty="0"/>
                    </a:p>
                  </a:txBody>
                  <a:tcPr/>
                </a:tc>
              </a:tr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Logistic</a:t>
                      </a:r>
                      <a:r>
                        <a:rPr lang="en-US" sz="2800" baseline="0" dirty="0" smtClean="0"/>
                        <a:t> Regression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800" dirty="0" smtClean="0"/>
                        <a:t>0.800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0.782</a:t>
                      </a:r>
                      <a:endParaRPr lang="en-US" sz="2800" dirty="0"/>
                    </a:p>
                  </a:txBody>
                  <a:tcPr/>
                </a:tc>
              </a:tr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KNN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0.847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0.737</a:t>
                      </a:r>
                      <a:endParaRPr lang="en-US" sz="2800" dirty="0"/>
                    </a:p>
                  </a:txBody>
                  <a:tcPr/>
                </a:tc>
              </a:tr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Gaussian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0.781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0.771</a:t>
                      </a:r>
                      <a:endParaRPr lang="en-US" sz="2800" dirty="0"/>
                    </a:p>
                  </a:txBody>
                  <a:tcPr/>
                </a:tc>
              </a:tr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SVC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0.889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0.726</a:t>
                      </a:r>
                      <a:endParaRPr lang="en-US" sz="2800" dirty="0"/>
                    </a:p>
                  </a:txBody>
                  <a:tcPr/>
                </a:tc>
              </a:tr>
              <a:tr h="6097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0.985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0.801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21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Conduct similar analysis</a:t>
            </a:r>
            <a:r>
              <a:rPr lang="en-US" dirty="0" smtClean="0"/>
              <a:t> </a:t>
            </a:r>
            <a:r>
              <a:rPr lang="en-US" dirty="0" smtClean="0"/>
              <a:t>as project </a:t>
            </a:r>
            <a:r>
              <a:rPr lang="en-US" dirty="0" smtClean="0"/>
              <a:t>1 for another dataset</a:t>
            </a:r>
            <a:endParaRPr lang="en-US" dirty="0" smtClean="0"/>
          </a:p>
          <a:p>
            <a:r>
              <a:rPr lang="en-US" dirty="0" smtClean="0"/>
              <a:t>Differences: 	Response variable is categorical (binary)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use python to do the analysis and prediction</a:t>
            </a:r>
          </a:p>
          <a:p>
            <a:r>
              <a:rPr lang="en-US" dirty="0" smtClean="0"/>
              <a:t>Goals</a:t>
            </a:r>
            <a:br>
              <a:rPr lang="en-US" dirty="0" smtClean="0"/>
            </a:br>
            <a:r>
              <a:rPr lang="en-US" dirty="0" smtClean="0"/>
              <a:t>	Be more familiar with EDA in depth</a:t>
            </a:r>
            <a:br>
              <a:rPr lang="en-US" dirty="0" smtClean="0"/>
            </a:br>
            <a:r>
              <a:rPr lang="en-US" dirty="0" smtClean="0"/>
              <a:t>	*Learn more graphical approaches in </a:t>
            </a:r>
            <a:r>
              <a:rPr lang="en-US" dirty="0" err="1" smtClean="0"/>
              <a:t>eda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Be able to say ” I can use r or python !”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15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–Titanic Survivor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is obtained from the </a:t>
            </a:r>
            <a:r>
              <a:rPr lang="en-US" dirty="0" err="1" smtClean="0"/>
              <a:t>kaggle</a:t>
            </a:r>
            <a:r>
              <a:rPr lang="en-US" dirty="0" smtClean="0"/>
              <a:t> website</a:t>
            </a:r>
          </a:p>
          <a:p>
            <a:r>
              <a:rPr lang="en-US" dirty="0" smtClean="0"/>
              <a:t>Response variable – Survived or not survived (binary)</a:t>
            </a:r>
          </a:p>
          <a:p>
            <a:r>
              <a:rPr lang="en-US" dirty="0" smtClean="0"/>
              <a:t>Explanatory variables – 10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9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Variables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94" y="1855466"/>
            <a:ext cx="8369205" cy="4304163"/>
          </a:xfrm>
        </p:spPr>
      </p:pic>
    </p:spTree>
    <p:extLst>
      <p:ext uri="{BB962C8B-B14F-4D97-AF65-F5344CB8AC3E}">
        <p14:creationId xmlns:p14="http://schemas.microsoft.com/office/powerpoint/2010/main" val="12566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Test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From the training dataset, </a:t>
            </a:r>
            <a:r>
              <a:rPr lang="en-US" dirty="0"/>
              <a:t> </a:t>
            </a:r>
            <a:r>
              <a:rPr lang="en-US" dirty="0" smtClean="0"/>
              <a:t>I take </a:t>
            </a:r>
          </a:p>
          <a:p>
            <a:pPr lvl="1"/>
            <a:r>
              <a:rPr lang="en-US" dirty="0" smtClean="0"/>
              <a:t>20% for the test dataset</a:t>
            </a:r>
            <a:br>
              <a:rPr lang="en-US" dirty="0" smtClean="0"/>
            </a:br>
            <a:r>
              <a:rPr lang="en-US" dirty="0" smtClean="0"/>
              <a:t> (models won’t see this, but I can calculate the score or </a:t>
            </a:r>
            <a:r>
              <a:rPr lang="en-US" dirty="0" err="1" smtClean="0"/>
              <a:t>accurasy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80% for the training dataset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57" y="5054599"/>
            <a:ext cx="7023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14" y="2040393"/>
            <a:ext cx="7429772" cy="4248938"/>
          </a:xfrm>
        </p:spPr>
      </p:pic>
    </p:spTree>
    <p:extLst>
      <p:ext uri="{BB962C8B-B14F-4D97-AF65-F5344CB8AC3E}">
        <p14:creationId xmlns:p14="http://schemas.microsoft.com/office/powerpoint/2010/main" val="120754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Decide whether or not to keep the variables</a:t>
            </a:r>
          </a:p>
          <a:p>
            <a:r>
              <a:rPr lang="en-US" dirty="0" smtClean="0"/>
              <a:t>Treat Missing or NA values (Categorical or numerical)</a:t>
            </a:r>
          </a:p>
          <a:p>
            <a:pPr lvl="1"/>
            <a:r>
              <a:rPr lang="en-US" dirty="0" smtClean="0"/>
              <a:t>Median, most frequent values, or some random variables within the 1 SD.</a:t>
            </a:r>
          </a:p>
          <a:p>
            <a:r>
              <a:rPr lang="en-US" dirty="0" smtClean="0"/>
              <a:t>Understanding the trend, we could use the test dataset, too</a:t>
            </a:r>
          </a:p>
          <a:p>
            <a:r>
              <a:rPr lang="en-US" dirty="0" smtClean="0"/>
              <a:t>Have a validation dataset or do cross-validation to check the best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–basic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Survival rate is 39.04%</a:t>
            </a:r>
          </a:p>
          <a:p>
            <a:r>
              <a:rPr lang="en-US" dirty="0" smtClean="0"/>
              <a:t>If any explanatory variable can predict much higher than this number, it would be useful.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43" y="4506219"/>
            <a:ext cx="5499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13" y="2362097"/>
            <a:ext cx="6540500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74" y="1823803"/>
            <a:ext cx="5152226" cy="45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1085</TotalTime>
  <Words>271</Words>
  <Application>Microsoft Macintosh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Droplet</vt:lpstr>
      <vt:lpstr>Predictive Modeling BANA6660 Final Project</vt:lpstr>
      <vt:lpstr>Final Project</vt:lpstr>
      <vt:lpstr>Dataset –Titanic Survivor</vt:lpstr>
      <vt:lpstr>Explanatory Variables</vt:lpstr>
      <vt:lpstr>Keep the Test dataset</vt:lpstr>
      <vt:lpstr>Packages…</vt:lpstr>
      <vt:lpstr>EDA</vt:lpstr>
      <vt:lpstr>EDA –basic info</vt:lpstr>
      <vt:lpstr>Correlation Matrix</vt:lpstr>
      <vt:lpstr>EDA –sibsp &amp; Parch</vt:lpstr>
      <vt:lpstr>EDA -Embarked</vt:lpstr>
      <vt:lpstr>EDA -Age</vt:lpstr>
      <vt:lpstr>Survival rate by age</vt:lpstr>
      <vt:lpstr>Gender &amp; Children</vt:lpstr>
      <vt:lpstr>prediction</vt:lpstr>
      <vt:lpstr>Models</vt:lpstr>
      <vt:lpstr>Result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BANA6660</dc:title>
  <dc:creator>Takeshi -Mike- Tsuyuguchi</dc:creator>
  <cp:lastModifiedBy>Tsuyuguchi, Takeshi</cp:lastModifiedBy>
  <cp:revision>17</cp:revision>
  <dcterms:created xsi:type="dcterms:W3CDTF">2015-11-29T09:46:45Z</dcterms:created>
  <dcterms:modified xsi:type="dcterms:W3CDTF">2015-12-10T02:55:46Z</dcterms:modified>
</cp:coreProperties>
</file>